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83" r:id="rId5"/>
    <p:sldId id="393" r:id="rId6"/>
    <p:sldId id="384" r:id="rId7"/>
    <p:sldId id="388" r:id="rId8"/>
    <p:sldId id="389" r:id="rId9"/>
    <p:sldId id="386" r:id="rId10"/>
    <p:sldId id="395" r:id="rId11"/>
    <p:sldId id="396" r:id="rId12"/>
    <p:sldId id="397" r:id="rId13"/>
    <p:sldId id="398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STARTERS" id="{ACC24B29-0CC7-491A-A98A-CF7CBDBE501E}">
          <p14:sldIdLst>
            <p14:sldId id="383"/>
            <p14:sldId id="393"/>
            <p14:sldId id="384"/>
            <p14:sldId id="388"/>
            <p14:sldId id="389"/>
            <p14:sldId id="386"/>
            <p14:sldId id="395"/>
            <p14:sldId id="396"/>
            <p14:sldId id="397"/>
            <p14:sldId id="398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1FF"/>
    <a:srgbClr val="DC5924"/>
    <a:srgbClr val="FFFFFF"/>
    <a:srgbClr val="E6E6E6"/>
    <a:srgbClr val="B7472A"/>
    <a:srgbClr val="000000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139" autoAdjust="0"/>
  </p:normalViewPr>
  <p:slideViewPr>
    <p:cSldViewPr snapToGrid="0">
      <p:cViewPr varScale="1">
        <p:scale>
          <a:sx n="55" d="100"/>
          <a:sy n="55" d="100"/>
        </p:scale>
        <p:origin x="1096" y="32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3768" y="11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1699" cy="463408"/>
          </a:xfrm>
          <a:prstGeom prst="rect">
            <a:avLst/>
          </a:prstGeom>
        </p:spPr>
        <p:txBody>
          <a:bodyPr vert="horz" lIns="92482" tIns="46239" rIns="92482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2"/>
            <a:ext cx="3011699" cy="463408"/>
          </a:xfrm>
          <a:prstGeom prst="rect">
            <a:avLst/>
          </a:prstGeom>
        </p:spPr>
        <p:txBody>
          <a:bodyPr vert="horz" lIns="92482" tIns="46239" rIns="92482" bIns="46239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11699" cy="463407"/>
          </a:xfrm>
          <a:prstGeom prst="rect">
            <a:avLst/>
          </a:prstGeom>
        </p:spPr>
        <p:txBody>
          <a:bodyPr vert="horz" lIns="92482" tIns="46239" rIns="92482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 vert="horz" lIns="92482" tIns="46239" rIns="92482" bIns="46239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1699" cy="463408"/>
          </a:xfrm>
          <a:prstGeom prst="rect">
            <a:avLst/>
          </a:prstGeom>
        </p:spPr>
        <p:txBody>
          <a:bodyPr vert="horz" lIns="92482" tIns="46239" rIns="92482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2"/>
            <a:ext cx="3011699" cy="463408"/>
          </a:xfrm>
          <a:prstGeom prst="rect">
            <a:avLst/>
          </a:prstGeom>
        </p:spPr>
        <p:txBody>
          <a:bodyPr vert="horz" lIns="92482" tIns="46239" rIns="92482" bIns="46239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39" rIns="92482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3"/>
            <a:ext cx="5560060" cy="3636704"/>
          </a:xfrm>
          <a:prstGeom prst="rect">
            <a:avLst/>
          </a:prstGeom>
        </p:spPr>
        <p:txBody>
          <a:bodyPr vert="horz" lIns="92482" tIns="46239" rIns="92482" bIns="4623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3407"/>
          </a:xfrm>
          <a:prstGeom prst="rect">
            <a:avLst/>
          </a:prstGeom>
        </p:spPr>
        <p:txBody>
          <a:bodyPr vert="horz" lIns="92482" tIns="46239" rIns="92482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 vert="horz" lIns="92482" tIns="46239" rIns="92482" bIns="46239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4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8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9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1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86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74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60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4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8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dirty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regory.Barfield@fresno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0D38BBB-A277-43AB-AE36-969BB9492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8406"/>
          <a:stretch/>
        </p:blipFill>
        <p:spPr>
          <a:xfrm>
            <a:off x="12888" y="0"/>
            <a:ext cx="12179112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60" y="-1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0FD25-E230-4157-8B7C-F8F07DFED226}"/>
              </a:ext>
            </a:extLst>
          </p:cNvPr>
          <p:cNvSpPr/>
          <p:nvPr/>
        </p:nvSpPr>
        <p:spPr>
          <a:xfrm>
            <a:off x="-4499" y="5275784"/>
            <a:ext cx="12204888" cy="663622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6444" y="5275784"/>
            <a:ext cx="12166224" cy="743280"/>
          </a:xfrm>
        </p:spPr>
        <p:txBody>
          <a:bodyPr/>
          <a:lstStyle/>
          <a:p>
            <a:r>
              <a:rPr lang="en-US" sz="4700" dirty="0"/>
              <a:t>CITY OF FRESNO’S RESPONSE TO COVID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438715" y="394126"/>
            <a:ext cx="2213594" cy="2195824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D68E7AD-9C34-47A1-ADF0-20EC80677B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27" y="1210765"/>
            <a:ext cx="1820949" cy="5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364377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9478C4-1D6F-4F17-BCD5-2EFCAF97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/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Contact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817E63-B8A5-42A8-9739-27E390A3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01629"/>
            <a:ext cx="5671764" cy="28340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Gregory A. Barfield</a:t>
            </a:r>
          </a:p>
          <a:p>
            <a:r>
              <a:rPr lang="en-US" dirty="0">
                <a:solidFill>
                  <a:schemeClr val="tx1"/>
                </a:solidFill>
              </a:rPr>
              <a:t>Assistant City Manager</a:t>
            </a:r>
          </a:p>
          <a:p>
            <a:r>
              <a:rPr lang="en-US" dirty="0">
                <a:solidFill>
                  <a:schemeClr val="tx1"/>
                </a:solidFill>
              </a:rPr>
              <a:t>City of Fresno</a:t>
            </a:r>
          </a:p>
          <a:p>
            <a:r>
              <a:rPr lang="en-US" dirty="0">
                <a:solidFill>
                  <a:schemeClr val="tx1"/>
                </a:solidFill>
              </a:rPr>
              <a:t>559 621-7784</a:t>
            </a:r>
          </a:p>
          <a:p>
            <a:r>
              <a:rPr lang="en-US" dirty="0">
                <a:hlinkClick r:id="rId3"/>
              </a:rPr>
              <a:t>Gregory.Barfield@fresno.gov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78554-CC69-4A56-B4E4-153817AE3465}"/>
              </a:ext>
            </a:extLst>
          </p:cNvPr>
          <p:cNvSpPr txBox="1"/>
          <p:nvPr/>
        </p:nvSpPr>
        <p:spPr>
          <a:xfrm>
            <a:off x="6032626" y="3248295"/>
            <a:ext cx="5671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Fresno.gov</a:t>
            </a:r>
          </a:p>
        </p:txBody>
      </p:sp>
    </p:spTree>
    <p:extLst>
      <p:ext uri="{BB962C8B-B14F-4D97-AF65-F5344CB8AC3E}">
        <p14:creationId xmlns:p14="http://schemas.microsoft.com/office/powerpoint/2010/main" val="160788535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07692" y="192670"/>
            <a:ext cx="4376615" cy="1678408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COVID Response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Overview</a:t>
            </a:r>
          </a:p>
          <a:p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95DF3-974E-4EA4-81DC-0A925F9327C6}"/>
              </a:ext>
            </a:extLst>
          </p:cNvPr>
          <p:cNvSpPr txBox="1"/>
          <p:nvPr/>
        </p:nvSpPr>
        <p:spPr>
          <a:xfrm>
            <a:off x="370391" y="2233913"/>
            <a:ext cx="6169306" cy="428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City</a:t>
            </a:r>
            <a:r>
              <a:rPr lang="en-US" sz="2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Demographics Overview</a:t>
            </a:r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COVID Guidance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Partners</a:t>
            </a:r>
            <a:endParaRPr lang="en-US" sz="2800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Mitigation Measures</a:t>
            </a:r>
            <a:endParaRPr lang="en-US" sz="2800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Safety Protocols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Impacts of COVID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Mandatory Testing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What’s next </a:t>
            </a:r>
            <a:endParaRPr lang="en-US" sz="2800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E6112F04-686A-43DB-B1DF-B0BC6C996F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927" y="3999395"/>
            <a:ext cx="4102218" cy="19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6532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5BA437-B39F-4796-A484-3AC693865455}"/>
              </a:ext>
            </a:extLst>
          </p:cNvPr>
          <p:cNvSpPr/>
          <p:nvPr/>
        </p:nvSpPr>
        <p:spPr>
          <a:xfrm>
            <a:off x="4332609" y="0"/>
            <a:ext cx="7859391" cy="6850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E0521-F145-4302-94F3-DEAB4FC13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3778E-CE06-4F34-B4F8-CD9DD211A907}"/>
              </a:ext>
            </a:extLst>
          </p:cNvPr>
          <p:cNvSpPr/>
          <p:nvPr/>
        </p:nvSpPr>
        <p:spPr>
          <a:xfrm>
            <a:off x="4345497" y="-16673"/>
            <a:ext cx="7859391" cy="10687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75D1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OUR DEMOGRAPHICS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1BC9B-EDB1-4ABE-BA4A-A14EE3BC3493}"/>
              </a:ext>
            </a:extLst>
          </p:cNvPr>
          <p:cNvSpPr txBox="1"/>
          <p:nvPr/>
        </p:nvSpPr>
        <p:spPr>
          <a:xfrm>
            <a:off x="4479721" y="1200359"/>
            <a:ext cx="7450576" cy="610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Strong Mayor Form of Government  with elected City Council of 7 District Representatives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5</a:t>
            </a:r>
            <a:r>
              <a:rPr lang="en-US" sz="2400" baseline="30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largest City in California  (pop 542,107)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County of Fresno has 1,042,157  population 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  with only 54% vaccinated with at least one    	shot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Over 4,400 employees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2,284 </a:t>
            </a:r>
            <a:r>
              <a:rPr lang="en-US" sz="2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have not confirmed vaccination status and are now subject to testing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Of those, over 200 ar</a:t>
            </a:r>
            <a:r>
              <a:rPr lang="en-US" sz="2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e Bus Drivers out of the 297 total.  </a:t>
            </a:r>
          </a:p>
          <a:p>
            <a:pPr lvl="1">
              <a:lnSpc>
                <a:spcPct val="107000"/>
              </a:lnSpc>
            </a:pPr>
            <a:endParaRPr lang="en-US" sz="2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endParaRPr lang="en-US" sz="2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picture containing outdoor, building, sky, tall&#10;&#10;Description automatically generated">
            <a:extLst>
              <a:ext uri="{FF2B5EF4-FFF2-40B4-BE49-F238E27FC236}">
                <a16:creationId xmlns:a16="http://schemas.microsoft.com/office/drawing/2014/main" id="{8AB4054C-FBBC-4170-9445-F8E36A4F35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242" r="-1584" b="1730"/>
          <a:stretch/>
        </p:blipFill>
        <p:spPr>
          <a:xfrm>
            <a:off x="0" y="-16672"/>
            <a:ext cx="4421934" cy="68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2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hord 64"/>
          <p:cNvSpPr>
            <a:spLocks noChangeAspect="1"/>
          </p:cNvSpPr>
          <p:nvPr/>
        </p:nvSpPr>
        <p:spPr>
          <a:xfrm rot="18173656">
            <a:off x="258871" y="-1873134"/>
            <a:ext cx="4728754" cy="4728754"/>
          </a:xfrm>
          <a:prstGeom prst="chord">
            <a:avLst>
              <a:gd name="adj1" fmla="val 2700000"/>
              <a:gd name="adj2" fmla="val 1497498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142612" y="-203293"/>
            <a:ext cx="4961273" cy="2132892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Review of Emergency Orders for Guidance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579098" y="1605853"/>
            <a:ext cx="5671764" cy="3707682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Fresno County Department of Public Health (FCDPH)</a:t>
            </a:r>
          </a:p>
          <a:p>
            <a:pPr lvl="0"/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California Department of Public Health</a:t>
            </a:r>
          </a:p>
          <a:p>
            <a:pPr lvl="0"/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Federal Centers for Disease Control (CDC)</a:t>
            </a: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72B28D1-32EC-4AAB-87F6-250BC6BF48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8" y="3368556"/>
            <a:ext cx="3705443" cy="23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545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hord 64"/>
          <p:cNvSpPr>
            <a:spLocks noChangeAspect="1"/>
          </p:cNvSpPr>
          <p:nvPr/>
        </p:nvSpPr>
        <p:spPr>
          <a:xfrm rot="17542493">
            <a:off x="590910" y="-1277553"/>
            <a:ext cx="4011971" cy="4011971"/>
          </a:xfrm>
          <a:prstGeom prst="chor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3" y="264129"/>
            <a:ext cx="4083304" cy="1578894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Identify Key Partners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EDAAA485-CC88-4436-9031-0256FA00F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0" y="2986481"/>
            <a:ext cx="4312143" cy="29495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603F3-9C63-4D21-AC94-69AC8D461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67780"/>
            <a:ext cx="5671764" cy="6690221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City Administration</a:t>
            </a:r>
          </a:p>
          <a:p>
            <a:pPr lvl="0">
              <a:lnSpc>
                <a:spcPct val="50000"/>
              </a:lnSpc>
            </a:pP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County Department of Public Health</a:t>
            </a:r>
          </a:p>
          <a:p>
            <a:pPr lvl="0">
              <a:lnSpc>
                <a:spcPct val="50000"/>
              </a:lnSpc>
            </a:pP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California Department of Public Health</a:t>
            </a:r>
          </a:p>
          <a:p>
            <a:pPr lvl="0">
              <a:lnSpc>
                <a:spcPct val="50000"/>
              </a:lnSpc>
            </a:pP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Labor Unions</a:t>
            </a:r>
          </a:p>
          <a:p>
            <a:pPr lvl="0">
              <a:lnSpc>
                <a:spcPct val="50000"/>
              </a:lnSpc>
            </a:pP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COVID19 Emergency Operations Center</a:t>
            </a:r>
          </a:p>
          <a:p>
            <a:pPr marL="342900" lvl="0" indent="-3429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Healthy Workforce Task Force Team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56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155028" y="-2120067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-201336"/>
            <a:ext cx="4083304" cy="2299091"/>
          </a:xfrm>
        </p:spPr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COVID-19 Mitigation Measures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944757" y="393666"/>
            <a:ext cx="5865879" cy="6464334"/>
          </a:xfrm>
        </p:spPr>
        <p:txBody>
          <a:bodyPr/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Public Meetings are closed to the public held via Zoom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Limiting large scale events and mass gatherings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Mask required to be worn inside city buildings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Health screening for all employees and visitors to city facilities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Cleaning, disinfecting, practicing good hygiene daily, and deep disinfecting over the weekends in all buildings</a:t>
            </a:r>
          </a:p>
          <a:p>
            <a:pPr lvl="0"/>
            <a:endParaRPr lang="en-US" dirty="0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F7C8A3B7-207A-47CF-979F-470E9F3326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7" y="3010130"/>
            <a:ext cx="4334063" cy="28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65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364377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9478C4-1D6F-4F17-BCD5-2EFCAF97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/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Impact of COVID on the City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817E63-B8A5-42A8-9739-27E390A3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9949" y="175212"/>
            <a:ext cx="5671764" cy="6184491"/>
          </a:xfrm>
        </p:spPr>
        <p:txBody>
          <a:bodyPr/>
          <a:lstStyle/>
          <a:p>
            <a:r>
              <a:rPr lang="en-US" sz="2800" u="sng" dirty="0"/>
              <a:t>RISK DETERMINATIONS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3,370 Contracting Tracing Assessments On Employees conducted </a:t>
            </a:r>
            <a:endParaRPr lang="en-US" dirty="0"/>
          </a:p>
          <a:p>
            <a:endParaRPr lang="en-US" sz="2800" u="sng" dirty="0"/>
          </a:p>
          <a:p>
            <a:r>
              <a:rPr lang="en-US" sz="2800" u="sng" dirty="0"/>
              <a:t>CASES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560 COVID+ Cases of Employees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r>
              <a:rPr lang="en-US" sz="2800" u="sng" dirty="0"/>
              <a:t>DEATHS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 Employees have died </a:t>
            </a:r>
          </a:p>
          <a:p>
            <a:r>
              <a:rPr lang="en-US" sz="2800" dirty="0"/>
              <a:t>     due to COVID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0A387-DAFF-42D8-8131-AB9159E8B4C4}"/>
              </a:ext>
            </a:extLst>
          </p:cNvPr>
          <p:cNvSpPr txBox="1"/>
          <p:nvPr/>
        </p:nvSpPr>
        <p:spPr>
          <a:xfrm>
            <a:off x="362139" y="2797521"/>
            <a:ext cx="4925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Effects of COVID on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City of Fresno Employees</a:t>
            </a:r>
          </a:p>
        </p:txBody>
      </p:sp>
    </p:spTree>
    <p:extLst>
      <p:ext uri="{BB962C8B-B14F-4D97-AF65-F5344CB8AC3E}">
        <p14:creationId xmlns:p14="http://schemas.microsoft.com/office/powerpoint/2010/main" val="251916172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364377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9478C4-1D6F-4F17-BCD5-2EFCAF97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98" y="0"/>
            <a:ext cx="4240196" cy="1357295"/>
          </a:xfrm>
        </p:spPr>
        <p:txBody>
          <a:bodyPr/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Mandatory Testing of City Employees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817E63-B8A5-42A8-9739-27E390A3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519" y="3061224"/>
            <a:ext cx="4828368" cy="2031325"/>
          </a:xfrm>
        </p:spPr>
        <p:txBody>
          <a:bodyPr/>
          <a:lstStyle/>
          <a:p>
            <a:pPr algn="ctr"/>
            <a:r>
              <a:rPr lang="en-US" sz="2800" dirty="0"/>
              <a:t>Beginning September 20</a:t>
            </a:r>
            <a:r>
              <a:rPr lang="en-US" sz="2800" baseline="30000" dirty="0"/>
              <a:t>th,</a:t>
            </a:r>
            <a:r>
              <a:rPr lang="en-US" sz="2800" dirty="0"/>
              <a:t> mandatory testing for all employees whose vaccination status is unverified by Personnel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E8480-56E0-4865-80B6-569E0E72C633}"/>
              </a:ext>
            </a:extLst>
          </p:cNvPr>
          <p:cNvSpPr txBox="1"/>
          <p:nvPr/>
        </p:nvSpPr>
        <p:spPr>
          <a:xfrm>
            <a:off x="6002448" y="445124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By Emergency Order 2021-01 weekly testing for over 2,200 employees who have not shared vaccination status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C291BD-5A76-485E-B834-020CDD10D932}"/>
              </a:ext>
            </a:extLst>
          </p:cNvPr>
          <p:cNvSpPr txBox="1"/>
          <p:nvPr/>
        </p:nvSpPr>
        <p:spPr>
          <a:xfrm>
            <a:off x="6096000" y="2915985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Testing conducted at 20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pop-up sites a various city facilities using UCSF Medical Staff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7134D-383C-4CE4-9860-0BDE37DE8E89}"/>
              </a:ext>
            </a:extLst>
          </p:cNvPr>
          <p:cNvSpPr txBox="1"/>
          <p:nvPr/>
        </p:nvSpPr>
        <p:spPr>
          <a:xfrm>
            <a:off x="6002448" y="497638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Monthly cost to city is about $150,000</a:t>
            </a:r>
          </a:p>
        </p:txBody>
      </p:sp>
    </p:spTree>
    <p:extLst>
      <p:ext uri="{BB962C8B-B14F-4D97-AF65-F5344CB8AC3E}">
        <p14:creationId xmlns:p14="http://schemas.microsoft.com/office/powerpoint/2010/main" val="7129804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364377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9478C4-1D6F-4F17-BCD5-2EFCAF97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44" y="144855"/>
            <a:ext cx="4083304" cy="914096"/>
          </a:xfrm>
        </p:spPr>
        <p:txBody>
          <a:bodyPr/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What’s Next?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817E63-B8A5-42A8-9739-27E390A3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410967"/>
            <a:ext cx="5671764" cy="85879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Effects on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Moral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Loss of Great talent who may</a:t>
            </a:r>
          </a:p>
          <a:p>
            <a:r>
              <a:rPr lang="en-US" sz="2800" dirty="0"/>
              <a:t>     be hesitant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Brain Drain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Productivity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9910B-C9A9-49CB-AF3F-F15DAA5BFF7C}"/>
              </a:ext>
            </a:extLst>
          </p:cNvPr>
          <p:cNvSpPr txBox="1"/>
          <p:nvPr/>
        </p:nvSpPr>
        <p:spPr>
          <a:xfrm>
            <a:off x="344033" y="2607398"/>
            <a:ext cx="4499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Vaccinations  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Should they be Mandatory or Not?</a:t>
            </a:r>
          </a:p>
        </p:txBody>
      </p:sp>
    </p:spTree>
    <p:extLst>
      <p:ext uri="{BB962C8B-B14F-4D97-AF65-F5344CB8AC3E}">
        <p14:creationId xmlns:p14="http://schemas.microsoft.com/office/powerpoint/2010/main" val="36313566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2E6351-E64A-42DD-A554-7DF752222129}">
  <ds:schemaRefs>
    <ds:schemaRef ds:uri="http://schemas.openxmlformats.org/package/2006/metadata/core-properties"/>
    <ds:schemaRef ds:uri="http://www.w3.org/XML/1998/namespace"/>
    <ds:schemaRef ds:uri="71af3243-3dd4-4a8d-8c0d-dd76da1f02a5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369</Words>
  <Application>Microsoft Office PowerPoint</Application>
  <PresentationFormat>Widescreen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Symbol</vt:lpstr>
      <vt:lpstr>Wingdings</vt:lpstr>
      <vt:lpstr>Storybuilding Neal Creative</vt:lpstr>
      <vt:lpstr>CITY OF FRESNO’S RESPONSE TO COVID</vt:lpstr>
      <vt:lpstr>PowerPoint Presentation</vt:lpstr>
      <vt:lpstr>PowerPoint Presentation</vt:lpstr>
      <vt:lpstr>Review of Emergency Orders for Guidance</vt:lpstr>
      <vt:lpstr>Identify Key Partners</vt:lpstr>
      <vt:lpstr>COVID-19 Mitigation Measures</vt:lpstr>
      <vt:lpstr>Impact of COVID on the City</vt:lpstr>
      <vt:lpstr>Mandatory Testing of City Employees</vt:lpstr>
      <vt:lpstr>What’s Next?</vt:lpstr>
      <vt:lpstr>Contact Information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TRANSIT’S RESPONSE TO COVID</dc:title>
  <dc:subject/>
  <dc:creator>Stephanie Pearl</dc:creator>
  <cp:keywords/>
  <dc:description/>
  <cp:lastModifiedBy>Jacklyn Cuddy</cp:lastModifiedBy>
  <cp:revision>25</cp:revision>
  <cp:lastPrinted>2021-09-28T22:49:37Z</cp:lastPrinted>
  <dcterms:created xsi:type="dcterms:W3CDTF">2021-08-19T17:43:32Z</dcterms:created>
  <dcterms:modified xsi:type="dcterms:W3CDTF">2021-09-30T22:59:38Z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